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77" r:id="rId2"/>
    <p:sldId id="276" r:id="rId3"/>
    <p:sldId id="280" r:id="rId4"/>
    <p:sldId id="281" r:id="rId5"/>
    <p:sldId id="284" r:id="rId6"/>
    <p:sldId id="286" r:id="rId7"/>
    <p:sldId id="28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553F66-54BB-4685-9FC4-91E888273D6A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AFA681-5C5F-4D3B-86B0-15B574B569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331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C14854C-5E5E-4EAC-AB44-98CA5B823EE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9284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AFA681-5C5F-4D3B-86B0-15B574B5697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621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69BF0-EEBD-4CAF-AB14-A131E69771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1F863E-77D5-4655-8E31-93942E7A55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8CA47-22C2-4AFE-9498-01A177ED7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47C6-0CED-4429-8AD0-31335D2BE90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91583-8862-406E-A42A-B77BFF42E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D8046-EDE2-431F-A56A-AEBB67553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A6931-8FC1-4192-A7CD-9EE963906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083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32F35-1370-4B0C-A8CD-688B9A0EA6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573063-B588-4D96-A677-AE526AB0B7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11EFDB-8E5E-4B00-BC9E-1C1FF9A3D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47C6-0CED-4429-8AD0-31335D2BE90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CA319-26EB-4685-808D-2414EE00C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E3BF04-6C6C-4327-8F14-5427EE491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A6931-8FC1-4192-A7CD-9EE963906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493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74CA2A-C319-4BDA-9D6B-6DD1015A5A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BE73C5-CA70-42D1-830D-44D85B1172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07F836-9C71-4CAE-AF5F-A0F55AFBD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47C6-0CED-4429-8AD0-31335D2BE90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0854A-76EE-4D08-992A-B734D0E97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2D8509-F696-4652-81F8-DDEBA92ED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A6931-8FC1-4192-A7CD-9EE963906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57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DF7A6-0462-4907-A82F-E69F67D428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84A4F-9D76-499D-BEE7-85069B4A15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8781A-652C-4596-8259-C47D984A6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47C6-0CED-4429-8AD0-31335D2BE90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302E88-BAEA-4FAA-B805-6C9024F7B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0F7A58-A500-400B-BA14-43B303E42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A6931-8FC1-4192-A7CD-9EE963906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272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FDBD3-F3C8-48D2-9802-92568EB4CB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FA851E-FEBB-42F2-914A-A60DC6DDAB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5F679E-34A6-408A-979A-68E1F5381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47C6-0CED-4429-8AD0-31335D2BE90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0FF6AE-A895-4C8F-ADBF-A0DDA81CC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6A18F3-BE72-48AA-AF02-0875B3C0D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A6931-8FC1-4192-A7CD-9EE963906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169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A6D6D-B8D5-4A7E-9C9C-AD86838C9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20CF3-565C-4259-8AEF-09CA098F5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B8587F-50FE-42E7-96D2-2891B7FE50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1DBACD-D3A0-4AA0-A2EC-FD3804EED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47C6-0CED-4429-8AD0-31335D2BE90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1F45CD-0F0B-49D6-B910-93FA68B53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C58773-70B1-4A5F-9622-7D0DDEE5B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A6931-8FC1-4192-A7CD-9EE963906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616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418EC-44E6-4C72-972A-D94C46ECF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C490C2-1A87-48E1-A7D3-185B7E80C4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2602DB-B920-4EB7-894F-94D9A5D55F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84EE3E-DFCD-4DCE-A83E-9358631F3E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1AB36B-695F-4E40-94EF-32F2983857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6FBD9C-91E7-412B-9E7F-2C0C3487E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47C6-0CED-4429-8AD0-31335D2BE90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E2FD87-1763-4F19-AD0A-04B9978FF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4094BA-8068-4711-919B-DE9B726B5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A6931-8FC1-4192-A7CD-9EE963906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351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FDE1F-0BF9-41EE-9EEE-F7AD39BCB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86FD46-66B1-4A14-8274-C11F644D8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47C6-0CED-4429-8AD0-31335D2BE90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3DBA23-6911-46A9-B153-0ADB64417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CCB6DB-4CCF-4571-A759-022988C35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A6931-8FC1-4192-A7CD-9EE963906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589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F86827-E63F-435C-845D-D6BBF1C66C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47C6-0CED-4429-8AD0-31335D2BE90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EB280B-A279-4733-B02B-299A30CF6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5EECD9-E64A-43FF-BADB-17E9B065F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A6931-8FC1-4192-A7CD-9EE963906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028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E9844-732B-4033-BA77-7C56746EF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3D165-1F38-4F31-8C5C-AE226B58B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A26034-6DD5-44B7-B1D6-6AE565D7FB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088D7B-9782-497B-AE0C-58A66B273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47C6-0CED-4429-8AD0-31335D2BE90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DADF2D-153E-41DB-B354-F78A67441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FDCA87-CB30-456A-8CC5-3F4F7FE1E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A6931-8FC1-4192-A7CD-9EE963906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11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AC9B0-AB97-4167-8F93-422A15A27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976986-0FEE-491F-863C-64FCAB789E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FA985-AC52-4E5B-9D89-3A653C0E8F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3858FF-A90D-49E3-9A8D-A9D1142DB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0247C6-0CED-4429-8AD0-31335D2BE90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374B44-483F-4CD2-8635-967C9AD12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C0AFD4-9130-4BDF-AE1D-7D26B11E9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A6931-8FC1-4192-A7CD-9EE963906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290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06AFDA-12BE-4BFB-83F5-6F018E886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6A90A1-6CAE-4D49-8944-E3394B3882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6D007-9425-4C5B-99E2-12262B4B95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0247C6-0CED-4429-8AD0-31335D2BE908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3D9FB-B027-46D7-97B3-C7EC66FCD4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67018A-C66F-4A9F-BEF8-5CC5BE7451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5A6931-8FC1-4192-A7CD-9EE9639060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154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8D66F-7E94-43D8-8059-2B283308FB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Examining the variation between healthy and cancer patient plasma via PANORAMA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477CF5-FE83-49C3-8F6A-80D63AEB22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69621" y="5082494"/>
            <a:ext cx="9144000" cy="910585"/>
          </a:xfrm>
        </p:spPr>
        <p:txBody>
          <a:bodyPr/>
          <a:lstStyle/>
          <a:p>
            <a:r>
              <a:rPr lang="en-US" dirty="0"/>
              <a:t>Pres. by Nareg Ohannesian</a:t>
            </a:r>
          </a:p>
          <a:p>
            <a:r>
              <a:rPr lang="en-US" dirty="0"/>
              <a:t>6-10-2021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1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07B66-6738-48BA-A5AC-9026F64AA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FF157-4FDE-40B0-BCFC-8F533B734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samples: Lung and Healthy</a:t>
            </a:r>
          </a:p>
          <a:p>
            <a:r>
              <a:rPr lang="en-US" dirty="0"/>
              <a:t>Plasma (20 microliter)</a:t>
            </a:r>
          </a:p>
          <a:p>
            <a:r>
              <a:rPr lang="en-US" dirty="0"/>
              <a:t>Concentration: unknown.</a:t>
            </a:r>
          </a:p>
          <a:p>
            <a:r>
              <a:rPr lang="en-US" dirty="0"/>
              <a:t>Size Distribution: Unknown.</a:t>
            </a:r>
          </a:p>
          <a:p>
            <a:r>
              <a:rPr lang="en-US" dirty="0"/>
              <a:t>Experimental duration: 60 min.</a:t>
            </a:r>
          </a:p>
          <a:p>
            <a:r>
              <a:rPr lang="en-US" dirty="0"/>
              <a:t>Antibody used: CD9, CD81, and CD63.</a:t>
            </a:r>
          </a:p>
        </p:txBody>
      </p:sp>
    </p:spTree>
    <p:extLst>
      <p:ext uri="{BB962C8B-B14F-4D97-AF65-F5344CB8AC3E}">
        <p14:creationId xmlns:p14="http://schemas.microsoft.com/office/powerpoint/2010/main" val="985539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50F1F912-1FB7-4508-B370-D8B8676400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23" t="3895" r="55000" b="3463"/>
          <a:stretch/>
        </p:blipFill>
        <p:spPr>
          <a:xfrm>
            <a:off x="7815194" y="2560692"/>
            <a:ext cx="3677154" cy="372355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ACFF15-43E2-4158-A1BE-C553523BC9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531" t="4243" r="55137" b="3752"/>
          <a:stretch/>
        </p:blipFill>
        <p:spPr>
          <a:xfrm>
            <a:off x="4035752" y="2594279"/>
            <a:ext cx="3604471" cy="368996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795ED47-3AC4-474F-BAA5-6C63CDB064E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316" t="3878" r="55196" b="3878"/>
          <a:stretch/>
        </p:blipFill>
        <p:spPr>
          <a:xfrm>
            <a:off x="302802" y="2560692"/>
            <a:ext cx="3604471" cy="36806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6268C7-464E-43E4-A8A2-3207834FC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PANORAMA of plasma sample 1013A at different times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2A2A1B-AB45-4321-B9A8-DB39FB1B6363}"/>
              </a:ext>
            </a:extLst>
          </p:cNvPr>
          <p:cNvSpPr txBox="1"/>
          <p:nvPr/>
        </p:nvSpPr>
        <p:spPr>
          <a:xfrm>
            <a:off x="7808337" y="1690687"/>
            <a:ext cx="2409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60 min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2044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87BAC0-4322-4C4B-AA11-60D56E216A46}"/>
              </a:ext>
            </a:extLst>
          </p:cNvPr>
          <p:cNvSpPr txBox="1"/>
          <p:nvPr/>
        </p:nvSpPr>
        <p:spPr>
          <a:xfrm>
            <a:off x="218300" y="1690687"/>
            <a:ext cx="2409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15 min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1212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C73004-CA8E-469E-89BA-5CD1CD36D5B0}"/>
              </a:ext>
            </a:extLst>
          </p:cNvPr>
          <p:cNvSpPr txBox="1"/>
          <p:nvPr/>
        </p:nvSpPr>
        <p:spPr>
          <a:xfrm>
            <a:off x="4082244" y="1695078"/>
            <a:ext cx="24098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30 min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1566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CD36C6F-A8A4-4D1F-875E-D02D549623BC}"/>
              </a:ext>
            </a:extLst>
          </p:cNvPr>
          <p:cNvCxnSpPr>
            <a:cxnSpLocks/>
          </p:cNvCxnSpPr>
          <p:nvPr/>
        </p:nvCxnSpPr>
        <p:spPr>
          <a:xfrm>
            <a:off x="3509503" y="2702537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5F01A56-C1A9-4012-BF54-CDCDC41BB4BE}"/>
              </a:ext>
            </a:extLst>
          </p:cNvPr>
          <p:cNvCxnSpPr>
            <a:cxnSpLocks/>
          </p:cNvCxnSpPr>
          <p:nvPr/>
        </p:nvCxnSpPr>
        <p:spPr>
          <a:xfrm>
            <a:off x="7250231" y="2702537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517D174-652F-43C7-B64E-55E04E283ECE}"/>
              </a:ext>
            </a:extLst>
          </p:cNvPr>
          <p:cNvCxnSpPr>
            <a:cxnSpLocks/>
          </p:cNvCxnSpPr>
          <p:nvPr/>
        </p:nvCxnSpPr>
        <p:spPr>
          <a:xfrm>
            <a:off x="11067293" y="2719724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E3883A65-66FF-48C2-BFEB-481DCC4FABEC}"/>
              </a:ext>
            </a:extLst>
          </p:cNvPr>
          <p:cNvSpPr txBox="1"/>
          <p:nvPr/>
        </p:nvSpPr>
        <p:spPr>
          <a:xfrm>
            <a:off x="10553107" y="6528394"/>
            <a:ext cx="2167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Scale bar: 10 µm</a:t>
            </a:r>
          </a:p>
        </p:txBody>
      </p:sp>
    </p:spTree>
    <p:extLst>
      <p:ext uri="{BB962C8B-B14F-4D97-AF65-F5344CB8AC3E}">
        <p14:creationId xmlns:p14="http://schemas.microsoft.com/office/powerpoint/2010/main" val="1356560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B8F265-B6EF-48D6-9D16-27FC03FB9E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19" t="4051" r="55143" b="3782"/>
          <a:stretch/>
        </p:blipFill>
        <p:spPr>
          <a:xfrm>
            <a:off x="4152903" y="2580326"/>
            <a:ext cx="3735382" cy="37924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31DCA1-3093-4EC5-9765-5CC417624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92955"/>
            <a:ext cx="11353800" cy="1325563"/>
          </a:xfrm>
        </p:spPr>
        <p:txBody>
          <a:bodyPr/>
          <a:lstStyle/>
          <a:p>
            <a:r>
              <a:rPr lang="en-US" b="1" dirty="0"/>
              <a:t>PANORAMA of plasma sample 1013A at different times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45775C-280B-45A5-8690-8461A8079702}"/>
              </a:ext>
            </a:extLst>
          </p:cNvPr>
          <p:cNvSpPr txBox="1"/>
          <p:nvPr/>
        </p:nvSpPr>
        <p:spPr>
          <a:xfrm>
            <a:off x="417522" y="1701249"/>
            <a:ext cx="33111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60 min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2044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18C345-2D79-44C6-815C-032735968D52}"/>
              </a:ext>
            </a:extLst>
          </p:cNvPr>
          <p:cNvSpPr txBox="1"/>
          <p:nvPr/>
        </p:nvSpPr>
        <p:spPr>
          <a:xfrm>
            <a:off x="4251014" y="1701249"/>
            <a:ext cx="26917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 (1.10 ± 0.035)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60 min wash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217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C465A2-0B60-498B-A30C-2FDEC3B567E5}"/>
              </a:ext>
            </a:extLst>
          </p:cNvPr>
          <p:cNvSpPr txBox="1"/>
          <p:nvPr/>
        </p:nvSpPr>
        <p:spPr>
          <a:xfrm>
            <a:off x="3190201" y="6411835"/>
            <a:ext cx="479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prstClr val="black"/>
                </a:solidFill>
                <a:latin typeface="Calibri" panose="020F0502020204030204"/>
              </a:rPr>
              <a:t>10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% of detected particles captured after wash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0054357-81BA-4099-99BA-AE4CFC901C84}"/>
              </a:ext>
            </a:extLst>
          </p:cNvPr>
          <p:cNvCxnSpPr>
            <a:cxnSpLocks/>
          </p:cNvCxnSpPr>
          <p:nvPr/>
        </p:nvCxnSpPr>
        <p:spPr>
          <a:xfrm>
            <a:off x="3901164" y="6080110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4C688EB-90BA-4E8E-86FD-02EF6BFA44EA}"/>
              </a:ext>
            </a:extLst>
          </p:cNvPr>
          <p:cNvCxnSpPr>
            <a:cxnSpLocks/>
          </p:cNvCxnSpPr>
          <p:nvPr/>
        </p:nvCxnSpPr>
        <p:spPr>
          <a:xfrm>
            <a:off x="7566553" y="2743144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D3AC57AC-9E3E-4413-93B7-4731673CAB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23" t="3895" r="55000" b="3463"/>
          <a:stretch/>
        </p:blipFill>
        <p:spPr>
          <a:xfrm>
            <a:off x="344700" y="2604822"/>
            <a:ext cx="3735381" cy="378251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EAB3037-332E-4418-92F2-C4DE9D729575}"/>
              </a:ext>
            </a:extLst>
          </p:cNvPr>
          <p:cNvCxnSpPr>
            <a:cxnSpLocks/>
          </p:cNvCxnSpPr>
          <p:nvPr/>
        </p:nvCxnSpPr>
        <p:spPr>
          <a:xfrm>
            <a:off x="3728628" y="2743143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431772FC-840E-4F80-88BF-32988544E7E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778" t="15440" r="55584" b="10101"/>
          <a:stretch/>
        </p:blipFill>
        <p:spPr>
          <a:xfrm>
            <a:off x="7888284" y="2604822"/>
            <a:ext cx="4063367" cy="333284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4266E10-89C5-41D2-B43E-050272FB7F46}"/>
              </a:ext>
            </a:extLst>
          </p:cNvPr>
          <p:cNvSpPr txBox="1"/>
          <p:nvPr/>
        </p:nvSpPr>
        <p:spPr>
          <a:xfrm>
            <a:off x="10553107" y="6528394"/>
            <a:ext cx="2167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Scale bar: 10 µm</a:t>
            </a:r>
          </a:p>
        </p:txBody>
      </p:sp>
    </p:spTree>
    <p:extLst>
      <p:ext uri="{BB962C8B-B14F-4D97-AF65-F5344CB8AC3E}">
        <p14:creationId xmlns:p14="http://schemas.microsoft.com/office/powerpoint/2010/main" val="7799325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2F9E6-741E-4C9F-8F83-F233B16E1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PANORAMA of plasma sample 1013A at time:</a:t>
            </a:r>
            <a:br>
              <a:rPr lang="en-US" b="1" dirty="0"/>
            </a:br>
            <a:r>
              <a:rPr lang="en-US" b="1" dirty="0"/>
              <a:t>60 min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CDE5740-7844-4BA6-9E3F-9F608C53AB5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270" t="4359" r="55000" b="3704"/>
          <a:stretch/>
        </p:blipFill>
        <p:spPr>
          <a:xfrm>
            <a:off x="338138" y="2669335"/>
            <a:ext cx="3746500" cy="378301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0F9EBE8-C2EC-49AA-AEFB-E2779FBAE5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166" t="4205" r="55104" b="3859"/>
          <a:stretch/>
        </p:blipFill>
        <p:spPr>
          <a:xfrm>
            <a:off x="4222750" y="2669334"/>
            <a:ext cx="3746500" cy="378301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4CC7396-9BF3-4FD9-AD90-9BA248708DF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270" t="4128" r="55184" b="3935"/>
          <a:stretch/>
        </p:blipFill>
        <p:spPr>
          <a:xfrm>
            <a:off x="8129589" y="2669333"/>
            <a:ext cx="3724273" cy="378301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D098638-8789-4543-815C-600E0B34210C}"/>
              </a:ext>
            </a:extLst>
          </p:cNvPr>
          <p:cNvSpPr txBox="1"/>
          <p:nvPr/>
        </p:nvSpPr>
        <p:spPr>
          <a:xfrm>
            <a:off x="338138" y="1690688"/>
            <a:ext cx="26917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 lvl="0">
              <a:defRPr/>
            </a:pPr>
            <a:r>
              <a:rPr lang="en-US" dirty="0">
                <a:solidFill>
                  <a:prstClr val="black"/>
                </a:solidFill>
              </a:rPr>
              <a:t>Frame 1 (time 1 sec)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2113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2D495A1-EC6C-4380-964D-EB21789BF90D}"/>
              </a:ext>
            </a:extLst>
          </p:cNvPr>
          <p:cNvSpPr txBox="1"/>
          <p:nvPr/>
        </p:nvSpPr>
        <p:spPr>
          <a:xfrm>
            <a:off x="4251014" y="1701249"/>
            <a:ext cx="26917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 lvl="0">
              <a:defRPr/>
            </a:pPr>
            <a:r>
              <a:rPr lang="en-US" dirty="0">
                <a:solidFill>
                  <a:prstClr val="black"/>
                </a:solidFill>
              </a:rPr>
              <a:t>Frame 2 (time 6 sec)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2121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4A81C19-FA22-4699-8CCE-301BD23FC8AA}"/>
              </a:ext>
            </a:extLst>
          </p:cNvPr>
          <p:cNvSpPr txBox="1"/>
          <p:nvPr/>
        </p:nvSpPr>
        <p:spPr>
          <a:xfrm>
            <a:off x="8107362" y="1690687"/>
            <a:ext cx="26917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60 min </a:t>
            </a:r>
            <a:r>
              <a:rPr lang="en-US" dirty="0">
                <a:solidFill>
                  <a:prstClr val="black"/>
                </a:solidFill>
              </a:rPr>
              <a:t>Frame 3 (time 20 sec)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2136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B39A5C3-7DF8-46E9-B6C6-A2808E61CCC3}"/>
              </a:ext>
            </a:extLst>
          </p:cNvPr>
          <p:cNvCxnSpPr>
            <a:cxnSpLocks/>
          </p:cNvCxnSpPr>
          <p:nvPr/>
        </p:nvCxnSpPr>
        <p:spPr>
          <a:xfrm>
            <a:off x="3728628" y="2743143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FE9CDA-393B-4126-A09E-8931A54C59DA}"/>
              </a:ext>
            </a:extLst>
          </p:cNvPr>
          <p:cNvCxnSpPr>
            <a:cxnSpLocks/>
          </p:cNvCxnSpPr>
          <p:nvPr/>
        </p:nvCxnSpPr>
        <p:spPr>
          <a:xfrm>
            <a:off x="7576728" y="2743143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EA31F72-FBB6-4D88-9A2B-4DCE8DC9D50F}"/>
              </a:ext>
            </a:extLst>
          </p:cNvPr>
          <p:cNvCxnSpPr>
            <a:cxnSpLocks/>
          </p:cNvCxnSpPr>
          <p:nvPr/>
        </p:nvCxnSpPr>
        <p:spPr>
          <a:xfrm>
            <a:off x="11481978" y="2743143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5E8CE08-DB6A-46BC-8062-C4825B217778}"/>
              </a:ext>
            </a:extLst>
          </p:cNvPr>
          <p:cNvSpPr txBox="1"/>
          <p:nvPr/>
        </p:nvSpPr>
        <p:spPr>
          <a:xfrm>
            <a:off x="10553107" y="6528394"/>
            <a:ext cx="2167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Scale bar: 10 µm</a:t>
            </a:r>
          </a:p>
        </p:txBody>
      </p:sp>
    </p:spTree>
    <p:extLst>
      <p:ext uri="{BB962C8B-B14F-4D97-AF65-F5344CB8AC3E}">
        <p14:creationId xmlns:p14="http://schemas.microsoft.com/office/powerpoint/2010/main" val="1504244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05836-16F4-40EC-B372-09E7BFD16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PANORAMA of plasma sample 1013A at time: 60 min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29A74C-D89E-4357-BF5B-A9E235330B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192" t="4012" r="55085" b="3839"/>
          <a:stretch/>
        </p:blipFill>
        <p:spPr>
          <a:xfrm>
            <a:off x="454738" y="2607788"/>
            <a:ext cx="3745707" cy="37917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6130E7-E62C-4987-B0AB-BAEFAEDC99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99" t="4031" r="55079" b="3819"/>
          <a:stretch/>
        </p:blipFill>
        <p:spPr>
          <a:xfrm>
            <a:off x="4352152" y="2607788"/>
            <a:ext cx="3745708" cy="37917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D59A223-9E87-4D5A-8761-5D953FFC94C0}"/>
              </a:ext>
            </a:extLst>
          </p:cNvPr>
          <p:cNvSpPr txBox="1"/>
          <p:nvPr/>
        </p:nvSpPr>
        <p:spPr>
          <a:xfrm>
            <a:off x="4251014" y="1701249"/>
            <a:ext cx="26917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>
              <a:defRPr/>
            </a:pPr>
            <a:r>
              <a:rPr lang="en-US" dirty="0">
                <a:solidFill>
                  <a:prstClr val="black"/>
                </a:solidFill>
              </a:rPr>
              <a:t>Frame 5 (time 60 sec)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2193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AD626F-4DE5-4ECF-9B5E-023129483A54}"/>
              </a:ext>
            </a:extLst>
          </p:cNvPr>
          <p:cNvSpPr txBox="1"/>
          <p:nvPr/>
        </p:nvSpPr>
        <p:spPr>
          <a:xfrm>
            <a:off x="543933" y="1701249"/>
            <a:ext cx="26917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Frame 4 </a:t>
            </a:r>
            <a:r>
              <a:rPr lang="en-US" dirty="0">
                <a:solidFill>
                  <a:prstClr val="black"/>
                </a:solidFill>
              </a:rPr>
              <a:t>(time 30 sec)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2153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A74355C-48D3-4D32-99D2-401150494C35}"/>
              </a:ext>
            </a:extLst>
          </p:cNvPr>
          <p:cNvCxnSpPr>
            <a:cxnSpLocks/>
          </p:cNvCxnSpPr>
          <p:nvPr/>
        </p:nvCxnSpPr>
        <p:spPr>
          <a:xfrm>
            <a:off x="3728628" y="2743143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A7DA541-4DBC-4BD4-8A71-0A9C3A990B8B}"/>
              </a:ext>
            </a:extLst>
          </p:cNvPr>
          <p:cNvCxnSpPr>
            <a:cxnSpLocks/>
          </p:cNvCxnSpPr>
          <p:nvPr/>
        </p:nvCxnSpPr>
        <p:spPr>
          <a:xfrm>
            <a:off x="7700553" y="2743143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EABC249-EBE5-4D64-9C11-86A27A46E478}"/>
              </a:ext>
            </a:extLst>
          </p:cNvPr>
          <p:cNvSpPr txBox="1"/>
          <p:nvPr/>
        </p:nvSpPr>
        <p:spPr>
          <a:xfrm>
            <a:off x="10553107" y="6528394"/>
            <a:ext cx="2167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Scale bar: 10 µm</a:t>
            </a:r>
          </a:p>
        </p:txBody>
      </p:sp>
    </p:spTree>
    <p:extLst>
      <p:ext uri="{BB962C8B-B14F-4D97-AF65-F5344CB8AC3E}">
        <p14:creationId xmlns:p14="http://schemas.microsoft.com/office/powerpoint/2010/main" val="4201225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F05842E-FAA9-44AB-988A-8D68B47161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123" t="4249" r="55057" b="3737"/>
          <a:stretch/>
        </p:blipFill>
        <p:spPr>
          <a:xfrm>
            <a:off x="4231432" y="2624579"/>
            <a:ext cx="3757614" cy="378618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C2D8565-1CA7-4C3C-9A52-2F3A1F93F1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40" t="4052" r="55039" b="3934"/>
          <a:stretch/>
        </p:blipFill>
        <p:spPr>
          <a:xfrm>
            <a:off x="417522" y="2624579"/>
            <a:ext cx="3757614" cy="37861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31DCA1-3093-4EC5-9765-5CC417624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92955"/>
            <a:ext cx="11353800" cy="1325563"/>
          </a:xfrm>
        </p:spPr>
        <p:txBody>
          <a:bodyPr/>
          <a:lstStyle/>
          <a:p>
            <a:r>
              <a:rPr lang="en-US" b="1" dirty="0"/>
              <a:t>PANORAMA of plasma sample HCR 153 at different times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45775C-280B-45A5-8690-8461A8079702}"/>
              </a:ext>
            </a:extLst>
          </p:cNvPr>
          <p:cNvSpPr txBox="1"/>
          <p:nvPr/>
        </p:nvSpPr>
        <p:spPr>
          <a:xfrm>
            <a:off x="417522" y="1701249"/>
            <a:ext cx="33111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</a:t>
            </a:r>
            <a:r>
              <a:rPr lang="en-US" dirty="0">
                <a:solidFill>
                  <a:prstClr val="black"/>
                </a:solidFill>
                <a:latin typeface="Calibri" panose="020F0502020204030204"/>
              </a:rPr>
              <a:t>30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min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33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18C345-2D79-44C6-815C-032735968D52}"/>
              </a:ext>
            </a:extLst>
          </p:cNvPr>
          <p:cNvSpPr txBox="1"/>
          <p:nvPr/>
        </p:nvSpPr>
        <p:spPr>
          <a:xfrm>
            <a:off x="4251014" y="1701249"/>
            <a:ext cx="26917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PANORAMA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Time: 60 min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Count:  69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C465A2-0B60-498B-A30C-2FDEC3B567E5}"/>
              </a:ext>
            </a:extLst>
          </p:cNvPr>
          <p:cNvSpPr txBox="1"/>
          <p:nvPr/>
        </p:nvSpPr>
        <p:spPr>
          <a:xfrm>
            <a:off x="3190201" y="6411835"/>
            <a:ext cx="4798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prstClr val="black"/>
                </a:solidFill>
                <a:latin typeface="Calibri" panose="020F0502020204030204"/>
              </a:rPr>
              <a:t>0</a:t>
            </a: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% of detected particles captured after wash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4C688EB-90BA-4E8E-86FD-02EF6BFA44EA}"/>
              </a:ext>
            </a:extLst>
          </p:cNvPr>
          <p:cNvCxnSpPr>
            <a:cxnSpLocks/>
          </p:cNvCxnSpPr>
          <p:nvPr/>
        </p:nvCxnSpPr>
        <p:spPr>
          <a:xfrm>
            <a:off x="7614178" y="2743143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EAB3037-332E-4418-92F2-C4DE9D729575}"/>
              </a:ext>
            </a:extLst>
          </p:cNvPr>
          <p:cNvCxnSpPr>
            <a:cxnSpLocks/>
          </p:cNvCxnSpPr>
          <p:nvPr/>
        </p:nvCxnSpPr>
        <p:spPr>
          <a:xfrm>
            <a:off x="3728628" y="2743143"/>
            <a:ext cx="28650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EDE5EA39-342D-44F9-85B4-88B51E0BB8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437" t="17901" r="54792" b="12037"/>
          <a:stretch/>
        </p:blipFill>
        <p:spPr>
          <a:xfrm>
            <a:off x="8008628" y="2901578"/>
            <a:ext cx="3873500" cy="28829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54D8563-ADE3-48BF-8B9D-DF028CBAF69B}"/>
              </a:ext>
            </a:extLst>
          </p:cNvPr>
          <p:cNvSpPr txBox="1"/>
          <p:nvPr/>
        </p:nvSpPr>
        <p:spPr>
          <a:xfrm>
            <a:off x="10553107" y="6528394"/>
            <a:ext cx="2167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Scale bar: 10 µm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E0F551-879B-4BEC-9671-2D56BC8DF263}"/>
              </a:ext>
            </a:extLst>
          </p:cNvPr>
          <p:cNvSpPr txBox="1"/>
          <p:nvPr/>
        </p:nvSpPr>
        <p:spPr>
          <a:xfrm>
            <a:off x="9343432" y="2573866"/>
            <a:ext cx="21671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FROM TIME 60 MIN</a:t>
            </a:r>
          </a:p>
        </p:txBody>
      </p:sp>
    </p:spTree>
    <p:extLst>
      <p:ext uri="{BB962C8B-B14F-4D97-AF65-F5344CB8AC3E}">
        <p14:creationId xmlns:p14="http://schemas.microsoft.com/office/powerpoint/2010/main" val="38416960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1096</TotalTime>
  <Words>270</Words>
  <Application>Microsoft Office PowerPoint</Application>
  <PresentationFormat>Widescreen</PresentationFormat>
  <Paragraphs>60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Examining the variation between healthy and cancer patient plasma via PANORAMA</vt:lpstr>
      <vt:lpstr>Experimental Details</vt:lpstr>
      <vt:lpstr>PANORAMA of plasma sample 1013A at different times</vt:lpstr>
      <vt:lpstr>PANORAMA of plasma sample 1013A at different times</vt:lpstr>
      <vt:lpstr>PANORAMA of plasma sample 1013A at time: 60 min</vt:lpstr>
      <vt:lpstr>PANORAMA of plasma sample 1013A at time: 60 min</vt:lpstr>
      <vt:lpstr>PANORAMA of plasma sample HCR 153 at different times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Examining the variation between healthy and cancer patient plasma via PANORAMA</dc:title>
  <dc:creator>nareg ohannesian</dc:creator>
  <cp:lastModifiedBy>nareg ohannesian</cp:lastModifiedBy>
  <cp:revision>23</cp:revision>
  <dcterms:created xsi:type="dcterms:W3CDTF">2021-06-21T22:30:20Z</dcterms:created>
  <dcterms:modified xsi:type="dcterms:W3CDTF">2024-02-25T20:43:45Z</dcterms:modified>
</cp:coreProperties>
</file>

<file path=docProps/thumbnail.jpeg>
</file>